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23"/>
  </p:notesMasterIdLst>
  <p:sldIdLst>
    <p:sldId id="396" r:id="rId2"/>
    <p:sldId id="287" r:id="rId3"/>
    <p:sldId id="273" r:id="rId4"/>
    <p:sldId id="397" r:id="rId5"/>
    <p:sldId id="289" r:id="rId6"/>
    <p:sldId id="292" r:id="rId7"/>
    <p:sldId id="348" r:id="rId8"/>
    <p:sldId id="362" r:id="rId9"/>
    <p:sldId id="363" r:id="rId10"/>
    <p:sldId id="402" r:id="rId11"/>
    <p:sldId id="403" r:id="rId12"/>
    <p:sldId id="404" r:id="rId13"/>
    <p:sldId id="405" r:id="rId14"/>
    <p:sldId id="406" r:id="rId15"/>
    <p:sldId id="407" r:id="rId16"/>
    <p:sldId id="378" r:id="rId17"/>
    <p:sldId id="370" r:id="rId18"/>
    <p:sldId id="371" r:id="rId19"/>
    <p:sldId id="408" r:id="rId20"/>
    <p:sldId id="401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C09940-D3BC-4BD0-8D89-F5F22CFC72CB}" type="datetimeFigureOut">
              <a:rPr lang="tr-TR"/>
              <a:pPr>
                <a:defRPr/>
              </a:pPr>
              <a:t>14.12.2022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D23667-A184-4A91-9270-2571F64084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8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542729-EBC0-44F0-B5C7-8131E675C4B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E8E04-BF17-49BD-893F-F28C060E45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79795-9932-423A-9765-C13C8ED0BD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E149-79D3-4925-868E-033881C9E7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70869-4FC9-4A43-91EF-D55FB252DF3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63FD-B0EC-45A6-B5B0-8C977E6CF0A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F15D-FBCE-41BC-9EE1-D63273A3200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C080D-480C-4F08-B23D-D3BC24880EF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4663-FC5A-4AF5-B38C-C382F61093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5FAF2-9BA8-446C-862E-92A4996D06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FADA34-3012-4B6D-84B0-0927743F96A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D3A4CB-F79F-4A38-8375-0D66587D6BD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.wikipedia.org/wiki/D%C3%BCnya_Sa%C4%9Fl%C4%B1k_%C3%96rg%C3%BCt%C3%B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HOŞGELDİNİZ</a:t>
            </a:r>
            <a:endParaRPr lang="tr-TR" sz="8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3779912" y="5805264"/>
            <a:ext cx="510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Abdullah GÖKÇE</a:t>
            </a:r>
          </a:p>
          <a:p>
            <a:r>
              <a:rPr lang="tr-TR" dirty="0" smtClean="0"/>
              <a:t>Kastamonu BİLSEM Müdür Yardımcısı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229600" cy="65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4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628" y="260648"/>
            <a:ext cx="8749083" cy="6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548680"/>
            <a:ext cx="8173019" cy="61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426" y="620688"/>
            <a:ext cx="8736573" cy="65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94" y="404664"/>
            <a:ext cx="9133125" cy="68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04" y="476672"/>
            <a:ext cx="8928595" cy="66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>
            <a:grpSpLocks/>
          </p:cNvGrpSpPr>
          <p:nvPr/>
        </p:nvGrpSpPr>
        <p:grpSpPr bwMode="auto">
          <a:xfrm>
            <a:off x="149225" y="300038"/>
            <a:ext cx="649288" cy="1152525"/>
            <a:chOff x="153987" y="401488"/>
            <a:chExt cx="649287" cy="1152525"/>
          </a:xfrm>
        </p:grpSpPr>
        <p:pic>
          <p:nvPicPr>
            <p:cNvPr id="6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P</a:t>
              </a:r>
            </a:p>
          </p:txBody>
        </p:sp>
      </p:grpSp>
      <p:grpSp>
        <p:nvGrpSpPr>
          <p:cNvPr id="4" name="Grup 2"/>
          <p:cNvGrpSpPr>
            <a:grpSpLocks/>
          </p:cNvGrpSpPr>
          <p:nvPr/>
        </p:nvGrpSpPr>
        <p:grpSpPr bwMode="auto">
          <a:xfrm>
            <a:off x="771525" y="409575"/>
            <a:ext cx="649288" cy="1152525"/>
            <a:chOff x="331788" y="1268413"/>
            <a:chExt cx="649287" cy="1152525"/>
          </a:xfrm>
        </p:grpSpPr>
        <p:pic>
          <p:nvPicPr>
            <p:cNvPr id="9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268413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469900" y="1379538"/>
              <a:ext cx="29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2079625" y="409575"/>
            <a:ext cx="647700" cy="1177925"/>
            <a:chOff x="2418050" y="387350"/>
            <a:chExt cx="647700" cy="1177925"/>
          </a:xfrm>
        </p:grpSpPr>
        <p:pic>
          <p:nvPicPr>
            <p:cNvPr id="12" name="Oval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0" y="387350"/>
              <a:ext cx="6477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8"/>
            <p:cNvSpPr txBox="1">
              <a:spLocks noChangeArrowheads="1"/>
            </p:cNvSpPr>
            <p:nvPr/>
          </p:nvSpPr>
          <p:spPr bwMode="auto">
            <a:xfrm>
              <a:off x="2595056" y="498474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L</a:t>
              </a:r>
            </a:p>
          </p:txBody>
        </p:sp>
      </p:grpSp>
      <p:grpSp>
        <p:nvGrpSpPr>
          <p:cNvPr id="8" name="Grup 3"/>
          <p:cNvGrpSpPr>
            <a:grpSpLocks/>
          </p:cNvGrpSpPr>
          <p:nvPr/>
        </p:nvGrpSpPr>
        <p:grpSpPr bwMode="auto">
          <a:xfrm>
            <a:off x="1414463" y="300038"/>
            <a:ext cx="638175" cy="1152525"/>
            <a:chOff x="1779875" y="360507"/>
            <a:chExt cx="638175" cy="1152525"/>
          </a:xfrm>
        </p:grpSpPr>
        <p:pic>
          <p:nvPicPr>
            <p:cNvPr id="15" name="Oval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360507"/>
              <a:ext cx="6381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9"/>
            <p:cNvSpPr txBox="1">
              <a:spLocks noChangeArrowheads="1"/>
            </p:cNvSpPr>
            <p:nvPr/>
          </p:nvSpPr>
          <p:spPr bwMode="auto">
            <a:xfrm>
              <a:off x="1951324" y="457772"/>
              <a:ext cx="295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R</a:t>
              </a:r>
            </a:p>
          </p:txBody>
        </p:sp>
      </p:grpSp>
      <p:grpSp>
        <p:nvGrpSpPr>
          <p:cNvPr id="11" name="Grup 5"/>
          <p:cNvGrpSpPr>
            <a:grpSpLocks/>
          </p:cNvGrpSpPr>
          <p:nvPr/>
        </p:nvGrpSpPr>
        <p:grpSpPr bwMode="auto">
          <a:xfrm>
            <a:off x="2747963" y="258763"/>
            <a:ext cx="647700" cy="1328737"/>
            <a:chOff x="3071014" y="387206"/>
            <a:chExt cx="647700" cy="1194527"/>
          </a:xfrm>
        </p:grpSpPr>
        <p:pic>
          <p:nvPicPr>
            <p:cNvPr id="18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4" y="387206"/>
              <a:ext cx="647700" cy="119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etin kutusu 2"/>
            <p:cNvSpPr txBox="1">
              <a:spLocks noChangeArrowheads="1"/>
            </p:cNvSpPr>
            <p:nvPr/>
          </p:nvSpPr>
          <p:spPr bwMode="auto">
            <a:xfrm>
              <a:off x="3215476" y="516599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4" name="Grup 1"/>
          <p:cNvGrpSpPr>
            <a:grpSpLocks/>
          </p:cNvGrpSpPr>
          <p:nvPr/>
        </p:nvGrpSpPr>
        <p:grpSpPr bwMode="auto">
          <a:xfrm>
            <a:off x="3375025" y="341313"/>
            <a:ext cx="647700" cy="1152525"/>
            <a:chOff x="3375025" y="341313"/>
            <a:chExt cx="647700" cy="1152525"/>
          </a:xfrm>
        </p:grpSpPr>
        <p:pic>
          <p:nvPicPr>
            <p:cNvPr id="21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341313"/>
              <a:ext cx="6477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Metin kutusu 3"/>
            <p:cNvSpPr txBox="1">
              <a:spLocks noChangeArrowheads="1"/>
            </p:cNvSpPr>
            <p:nvPr/>
          </p:nvSpPr>
          <p:spPr bwMode="auto">
            <a:xfrm>
              <a:off x="3556000" y="427038"/>
              <a:ext cx="2587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K</a:t>
              </a:r>
            </a:p>
          </p:txBody>
        </p:sp>
      </p:grp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323528" y="1076994"/>
            <a:ext cx="4316984" cy="51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Sorulara cevap verir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Yanıtları bilir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Dikkatini yoğunlaştırır.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Anlamı kavrar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Uyanıktır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işi tamamlar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Okuldan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Güçlü belleği vardır.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Öğrendiği kadarıyla mutlu olur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Düşünceleri 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Kolaylıkla öğrenir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Belli bir sırayla öğrenmekten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Yaşıtlarıyla olmaktan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Bilgiyi özümser.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1300" dirty="0">
              <a:latin typeface="Comic Sans MS" pitchFamily="66" charset="0"/>
            </a:endParaRPr>
          </a:p>
        </p:txBody>
      </p:sp>
      <p:sp>
        <p:nvSpPr>
          <p:cNvPr id="24" name="Metin kutusu 23"/>
          <p:cNvSpPr txBox="1">
            <a:spLocks noChangeArrowheads="1"/>
          </p:cNvSpPr>
          <p:nvPr/>
        </p:nvSpPr>
        <p:spPr bwMode="auto">
          <a:xfrm>
            <a:off x="4811711" y="1003384"/>
            <a:ext cx="4008761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Oldukça </a:t>
            </a:r>
            <a:r>
              <a:rPr lang="tr-TR" alt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meraklıdır</a:t>
            </a:r>
            <a:endParaRPr lang="tr-TR" altLang="tr-T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Sorunun ayrıntılarını tartışır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 sorar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zihinsel hem fiziksel olarak katılır.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Varsayımlar ortaya atar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Keskin gözlem yapar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Projeler oluşturur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Alışılmamış tuhaf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Öğrenmeden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İsabetli tahminlerde bulunur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fazla özeleştiri yapar.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Verilenleri zaten bilmektedir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yaştakileri ve yetişkinleri arkadaş olarak seçer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Bilgiyi değiştirip uygular</a:t>
            </a:r>
          </a:p>
        </p:txBody>
      </p:sp>
      <p:cxnSp>
        <p:nvCxnSpPr>
          <p:cNvPr id="25" name="Düz Bağlayıcı 24"/>
          <p:cNvCxnSpPr/>
          <p:nvPr/>
        </p:nvCxnSpPr>
        <p:spPr>
          <a:xfrm>
            <a:off x="4500563" y="1076994"/>
            <a:ext cx="0" cy="54238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 1"/>
          <p:cNvGrpSpPr>
            <a:grpSpLocks/>
          </p:cNvGrpSpPr>
          <p:nvPr/>
        </p:nvGrpSpPr>
        <p:grpSpPr bwMode="auto">
          <a:xfrm>
            <a:off x="5062538" y="434975"/>
            <a:ext cx="649287" cy="1152525"/>
            <a:chOff x="153987" y="401488"/>
            <a:chExt cx="649287" cy="1152525"/>
          </a:xfrm>
        </p:grpSpPr>
        <p:pic>
          <p:nvPicPr>
            <p:cNvPr id="27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Ö</a:t>
              </a:r>
            </a:p>
          </p:txBody>
        </p:sp>
      </p:grpSp>
      <p:pic>
        <p:nvPicPr>
          <p:cNvPr id="29" name="Oval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7988"/>
            <a:ext cx="649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val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63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val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5913"/>
            <a:ext cx="647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8"/>
          <p:cNvSpPr txBox="1">
            <a:spLocks noChangeArrowheads="1"/>
          </p:cNvSpPr>
          <p:nvPr/>
        </p:nvSpPr>
        <p:spPr bwMode="auto">
          <a:xfrm>
            <a:off x="7639050" y="427038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L</a:t>
            </a:r>
          </a:p>
        </p:txBody>
      </p:sp>
      <p:sp>
        <p:nvSpPr>
          <p:cNvPr id="33" name="Metin kutusu 3"/>
          <p:cNvSpPr txBox="1">
            <a:spLocks noChangeArrowheads="1"/>
          </p:cNvSpPr>
          <p:nvPr/>
        </p:nvSpPr>
        <p:spPr bwMode="auto">
          <a:xfrm>
            <a:off x="6884988" y="500063"/>
            <a:ext cx="258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E</a:t>
            </a:r>
          </a:p>
        </p:txBody>
      </p:sp>
      <p:sp>
        <p:nvSpPr>
          <p:cNvPr id="34" name="Metin kutusu 1"/>
          <p:cNvSpPr txBox="1">
            <a:spLocks noChangeArrowheads="1"/>
          </p:cNvSpPr>
          <p:nvPr/>
        </p:nvSpPr>
        <p:spPr bwMode="auto">
          <a:xfrm>
            <a:off x="6032500" y="3968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Z</a:t>
            </a:r>
          </a:p>
        </p:txBody>
      </p:sp>
      <p:sp>
        <p:nvSpPr>
          <p:cNvPr id="35" name="Metin kutusu 1"/>
          <p:cNvSpPr txBox="1">
            <a:spLocks noChangeArrowheads="1"/>
          </p:cNvSpPr>
          <p:nvPr/>
        </p:nvSpPr>
        <p:spPr bwMode="auto">
          <a:xfrm>
            <a:off x="5503863" y="6350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5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196752"/>
            <a:ext cx="4752528" cy="5661247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tr-TR" dirty="0" smtClean="0"/>
              <a:t>1- </a:t>
            </a:r>
            <a:r>
              <a:rPr lang="tr-TR" dirty="0"/>
              <a:t>Ritim ve melodiye diğer çocuklardan fazla tepkide bulunur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2- Müzikle çok ilgilidir. Plak, kaset dinler. Nerede müzik etkinliği varsa ona katılmak ister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3- Müzik parçaları yapmaya büyük istek ve çaba gösterir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4- Başkaları ile şarkı söylerken onlara uymaktan hoşlanır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5</a:t>
            </a:r>
            <a:r>
              <a:rPr lang="tr-TR" dirty="0" smtClean="0"/>
              <a:t>- </a:t>
            </a:r>
            <a:r>
              <a:rPr lang="tr-TR" dirty="0"/>
              <a:t>Yaşıtlarına, duygu ve düşüncelerini anlatmak için sık sık müziği araç olarak kullanır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6- Çeşitli müzik aletleri ile ilgilenir, onları çalmayı dener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7- Müzisyenler, şarkıcılar ve müzik parçaları ile ilgili koleksiyonlar yapar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/>
              <a:t>8- Dinlediği müzik parçasını kısa zamanda öğrenir, anlamlı ve uygun şekilde söyleyebilir.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>
                <a:solidFill>
                  <a:schemeClr val="accent1">
                    <a:lumMod val="75000"/>
                  </a:schemeClr>
                </a:solidFill>
              </a:rPr>
              <a:t>Müzik Alanındaki Yetenek Özellikleri: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aše-dijet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367310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268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362950" cy="9364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>
                <a:solidFill>
                  <a:schemeClr val="accent1">
                    <a:lumMod val="75000"/>
                  </a:schemeClr>
                </a:solidFill>
              </a:rPr>
              <a:t>Resim Alanındaki Yetenek Özellikleri</a:t>
            </a:r>
            <a:endParaRPr lang="tr-TR" sz="3200" dirty="0" smtClean="0"/>
          </a:p>
        </p:txBody>
      </p:sp>
      <p:pic>
        <p:nvPicPr>
          <p:cNvPr id="43013" name="Picture 5" descr="Yaratıcı Çoc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9322"/>
            <a:ext cx="3321818" cy="386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4300" y="1341438"/>
            <a:ext cx="489585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r-TR" sz="1800" dirty="0"/>
              <a:t>1-.Çeşitli konularda çizimler yapar.</a:t>
            </a:r>
          </a:p>
          <a:p>
            <a:r>
              <a:rPr lang="tr-TR" sz="1800" dirty="0"/>
              <a:t>2- Resimler, planlar, resimlere derinlik verir ve parçalar arasında uygun oranlar kullanır.</a:t>
            </a:r>
          </a:p>
          <a:p>
            <a:r>
              <a:rPr lang="tr-TR" sz="1800" dirty="0"/>
              <a:t>3- Resim çalışmalarını ciddiye alır ve resim yapmaktan haz duyar.</a:t>
            </a:r>
          </a:p>
          <a:p>
            <a:r>
              <a:rPr lang="tr-TR" sz="1800" dirty="0"/>
              <a:t>4- Diğer çocukların yaptığından değişik çizimler yapar.</a:t>
            </a:r>
          </a:p>
          <a:p>
            <a:r>
              <a:rPr lang="tr-TR" sz="1800" dirty="0"/>
              <a:t>5- Resim yapma, çizme ve boyama için çok zaman harcar.</a:t>
            </a:r>
          </a:p>
          <a:p>
            <a:r>
              <a:rPr lang="tr-TR" sz="1800" dirty="0"/>
              <a:t>6- Resmi kendi yaşantılarını ve duygularını ifade etmek için başarılı olarak kullanır.</a:t>
            </a:r>
          </a:p>
          <a:p>
            <a:r>
              <a:rPr lang="tr-TR" sz="1800" dirty="0"/>
              <a:t>7- Diğer insanların, sanat-resim çalışmalarına ilgi duyar.</a:t>
            </a:r>
          </a:p>
          <a:p>
            <a:r>
              <a:rPr lang="tr-TR" sz="1800" dirty="0"/>
              <a:t>8- Diğerlerinin eleştirilerinden hoşlanır ve içlerinden yeni şeyler öğrenir</a:t>
            </a:r>
          </a:p>
          <a:p>
            <a:r>
              <a:rPr lang="tr-TR" sz="1800" dirty="0"/>
              <a:t>9- Çamurdan, sabundan, </a:t>
            </a:r>
            <a:r>
              <a:rPr lang="tr-TR" sz="1800" dirty="0" err="1"/>
              <a:t>plastirinden</a:t>
            </a:r>
            <a:r>
              <a:rPr lang="tr-TR" sz="1800" dirty="0"/>
              <a:t> vb. yumuşak gereçlerle üç boyutlu şeyler yapmaya özel ilgi gösterir</a:t>
            </a:r>
            <a:r>
              <a:rPr lang="tr-TR" sz="1800" dirty="0" smtClean="0"/>
              <a:t>.</a:t>
            </a:r>
            <a:endParaRPr lang="tr-TR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76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47" y="161553"/>
            <a:ext cx="8928595" cy="66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129614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tr-TR" sz="4400" b="1" dirty="0" smtClean="0">
                <a:solidFill>
                  <a:srgbClr val="7030A0"/>
                </a:solidFill>
                <a:latin typeface="Decorated035 BT" panose="04020A07050402060204" pitchFamily="82" charset="0"/>
              </a:rPr>
              <a:t>BİLSEM ÖĞRENCİ TANILAMA </a:t>
            </a:r>
          </a:p>
          <a:p>
            <a:pPr marL="109728" indent="0" algn="ctr">
              <a:buNone/>
            </a:pPr>
            <a:r>
              <a:rPr lang="tr-TR" sz="4400" b="1" dirty="0" smtClean="0">
                <a:solidFill>
                  <a:srgbClr val="7030A0"/>
                </a:solidFill>
                <a:latin typeface="Decorated035 BT" panose="04020A07050402060204" pitchFamily="82" charset="0"/>
              </a:rPr>
              <a:t>BİLGİLENDİRME EĞİTİMİ</a:t>
            </a:r>
            <a:endParaRPr lang="tr-TR" sz="4400" b="1" dirty="0">
              <a:solidFill>
                <a:srgbClr val="7030A0"/>
              </a:solidFill>
              <a:latin typeface="Decorated035 BT" panose="04020A07050402060204" pitchFamily="82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2008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536" y="-18909"/>
            <a:ext cx="9692130" cy="72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 txBox="1">
            <a:spLocks/>
          </p:cNvSpPr>
          <p:nvPr/>
        </p:nvSpPr>
        <p:spPr>
          <a:xfrm>
            <a:off x="505038" y="3501008"/>
            <a:ext cx="8072494" cy="25677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None/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“Uygar dünyada yerimizi korumayı, sağlamlaştırmayı istiyorsak; yeteneğin her zerresine, zekanın her kıvılcımına ve maharetin en küçük ışığına bile ihtiyacımız vardır.” </a:t>
            </a:r>
          </a:p>
          <a:p>
            <a:pPr marL="109728" indent="0" fontAlgn="auto">
              <a:buNone/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M. Kemal ATATÜRK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7050"/>
            <a:ext cx="3888432" cy="287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>
          <a:xfrm>
            <a:off x="395536" y="2178224"/>
            <a:ext cx="8429684" cy="342902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70000"/>
              </a:lnSpc>
              <a:buNone/>
            </a:pP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Milli Eğitim Bakanlığı Bilim ve Sanat Merkezi Yönergesinin </a:t>
            </a:r>
            <a:r>
              <a:rPr lang="tr-TR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r-TR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.Maddesine göre şöyle tanımlanmıştır;</a:t>
            </a:r>
          </a:p>
          <a:p>
            <a:pPr fontAlgn="auto">
              <a:lnSpc>
                <a:spcPct val="170000"/>
              </a:lnSpc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r-TR" sz="9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“Bilim ve Sanat </a:t>
            </a:r>
            <a:r>
              <a:rPr lang="tr-TR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tr-TR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erkezi, </a:t>
            </a:r>
            <a:r>
              <a:rPr lang="tr-TR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öncesi eğitim, ilkokul, ortaokul ve lise çağındaki özel yetenekli öğrencilerin bireysel yeteneklerinin farkında olmaları ve kapasitelerini geliştirerek en üst düzeyde kullanmalarını sağlamak </a:t>
            </a:r>
            <a:r>
              <a:rPr lang="tr-TR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amacıyla açılmış olan bağımsız özel eğitim kurumudur.”</a:t>
            </a:r>
          </a:p>
          <a:p>
            <a:pPr fontAlgn="auto">
              <a:buFont typeface="Wingdings 3"/>
              <a:buNone/>
            </a:pPr>
            <a:endParaRPr lang="tr-TR" sz="3200" b="1" dirty="0">
              <a:latin typeface="Goudy Old Style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99592" y="1249731"/>
            <a:ext cx="4248472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BİLSEM NEDİR?</a:t>
            </a:r>
            <a:endParaRPr kumimoji="0" lang="tr-TR" sz="30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5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tr-TR" dirty="0" smtClean="0"/>
              <a:t>BİLSEM NE DEĞİLDİR?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/>
          <a:lstStyle/>
          <a:p>
            <a:pPr lvl="0"/>
            <a:r>
              <a:rPr lang="tr-TR" dirty="0"/>
              <a:t>Okul değildir.</a:t>
            </a:r>
          </a:p>
          <a:p>
            <a:pPr lvl="0"/>
            <a:r>
              <a:rPr lang="tr-TR" dirty="0"/>
              <a:t>Takviye kursu değildir.</a:t>
            </a:r>
          </a:p>
          <a:p>
            <a:pPr lvl="0"/>
            <a:r>
              <a:rPr lang="tr-TR" dirty="0"/>
              <a:t>Etüt merkezi değildir.</a:t>
            </a:r>
          </a:p>
          <a:p>
            <a:pPr lvl="0"/>
            <a:r>
              <a:rPr lang="tr-TR" dirty="0"/>
              <a:t>Dershane değildir.</a:t>
            </a:r>
          </a:p>
          <a:p>
            <a:pPr lvl="0"/>
            <a:r>
              <a:rPr lang="tr-TR" dirty="0"/>
              <a:t>Özel okul değildir</a:t>
            </a:r>
            <a:r>
              <a:rPr lang="tr-TR" dirty="0" smtClean="0"/>
              <a:t>.</a:t>
            </a:r>
          </a:p>
          <a:p>
            <a:pPr marL="0" lv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75421"/>
              </p:ext>
            </p:extLst>
          </p:nvPr>
        </p:nvGraphicFramePr>
        <p:xfrm>
          <a:off x="539552" y="3573016"/>
          <a:ext cx="7128792" cy="2618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OKUL’da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BİLSEM’de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Ders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Zenginleştirilmiş etkinlik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Sınıf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Atölye/birim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Sınıf düzeyi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Program düzeyi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Diploma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Program tamamlama sertifikası vardır.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Örgün eğitim kurumudur.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Özel eğitim kurumudur.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>
                          <a:effectLst/>
                        </a:rPr>
                        <a:t>Öğretmenler ders yürütülür.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 dirty="0">
                          <a:effectLst/>
                        </a:rPr>
                        <a:t>Danışmanlarla program tamamlanır</a:t>
                      </a:r>
                      <a:r>
                        <a:rPr lang="tr-TR" sz="1100" dirty="0" smtClean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4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 dirty="0">
                          <a:effectLst/>
                        </a:rPr>
                        <a:t>Toplu öğretim yapılır.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 dirty="0">
                          <a:effectLst/>
                        </a:rPr>
                        <a:t>Bireyselleştirilmiş eğitim planı uygulanır</a:t>
                      </a:r>
                      <a:r>
                        <a:rPr lang="tr-TR" sz="110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4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Sınıf rehber öğretmeni kavramı</a:t>
                      </a:r>
                      <a:r>
                        <a:rPr lang="tr-T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vardır.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r-T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Danışman öğretmen (</a:t>
                      </a:r>
                      <a:r>
                        <a:rPr lang="tr-T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Mentör</a:t>
                      </a:r>
                      <a:r>
                        <a:rPr lang="tr-T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kavramı vardır.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59632" y="1124744"/>
            <a:ext cx="6696744" cy="488254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i="1" dirty="0"/>
              <a:t>BİLSEM deki eğitim süresi </a:t>
            </a:r>
            <a:r>
              <a:rPr lang="tr-TR" sz="2000" dirty="0"/>
              <a:t> öğrencinin kuruma kayıt yaptırması ile başlamakta olup, </a:t>
            </a:r>
            <a:r>
              <a:rPr lang="tr-TR" sz="2000" b="1" dirty="0"/>
              <a:t>orta öğretimi tamamlaması </a:t>
            </a:r>
            <a:r>
              <a:rPr lang="tr-TR" sz="2000" dirty="0"/>
              <a:t>ile sona ermektedir.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Eğitim programları sonunda ve eğitimin tamamlanması neticesinde yönerge gereği öğrencinin aldığı eğitimleri gösteren bir </a:t>
            </a:r>
            <a:r>
              <a:rPr lang="tr-TR" sz="2000" b="1" dirty="0"/>
              <a:t>belge </a:t>
            </a:r>
            <a:r>
              <a:rPr lang="tr-TR" sz="2000" dirty="0"/>
              <a:t>verilir.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BİLSEM’ e öğrenci </a:t>
            </a:r>
            <a:r>
              <a:rPr lang="tr-TR" sz="2000" b="1" dirty="0"/>
              <a:t>okul dışı zamanlarda </a:t>
            </a:r>
            <a:r>
              <a:rPr lang="tr-TR" sz="2000" dirty="0"/>
              <a:t>gelir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Öğrencinin </a:t>
            </a:r>
            <a:r>
              <a:rPr lang="tr-TR" sz="2000" b="1" dirty="0" smtClean="0"/>
              <a:t>% 30 devamsızlık </a:t>
            </a:r>
            <a:r>
              <a:rPr lang="tr-TR" sz="2000" dirty="0" smtClean="0"/>
              <a:t>hakkı vardır.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/>
              <a:t>Her ders/etkinlik/yetenek atölyesi saati </a:t>
            </a:r>
            <a:r>
              <a:rPr lang="tr-TR" sz="2000" b="1" dirty="0"/>
              <a:t>40 dakika </a:t>
            </a:r>
            <a:r>
              <a:rPr lang="tr-TR" sz="2000" dirty="0"/>
              <a:t>olarak planlanır ve uygulanır.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39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87624" y="1700809"/>
            <a:ext cx="6912768" cy="374441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tr-TR" sz="2200" dirty="0">
                <a:latin typeface="Calibri" panose="020F0502020204030204" pitchFamily="34" charset="0"/>
              </a:rPr>
              <a:t>Merkeze kayıtları yapılan öğrenciler, </a:t>
            </a:r>
          </a:p>
          <a:p>
            <a:pPr>
              <a:lnSpc>
                <a:spcPct val="120000"/>
              </a:lnSpc>
            </a:pPr>
            <a:r>
              <a:rPr lang="tr-TR" sz="2200" dirty="0" smtClean="0">
                <a:latin typeface="Calibri" panose="020F0502020204030204" pitchFamily="34" charset="0"/>
              </a:rPr>
              <a:t>1) </a:t>
            </a:r>
            <a:r>
              <a:rPr lang="tr-TR" sz="2200" dirty="0">
                <a:latin typeface="Calibri" panose="020F0502020204030204" pitchFamily="34" charset="0"/>
              </a:rPr>
              <a:t>Uyum,</a:t>
            </a:r>
          </a:p>
          <a:p>
            <a:pPr>
              <a:lnSpc>
                <a:spcPct val="120000"/>
              </a:lnSpc>
            </a:pPr>
            <a:r>
              <a:rPr lang="tr-TR" sz="2200" dirty="0" smtClean="0">
                <a:latin typeface="Calibri" panose="020F0502020204030204" pitchFamily="34" charset="0"/>
              </a:rPr>
              <a:t>2) </a:t>
            </a:r>
            <a:r>
              <a:rPr lang="tr-TR" sz="2200" dirty="0">
                <a:latin typeface="Calibri" panose="020F0502020204030204" pitchFamily="34" charset="0"/>
              </a:rPr>
              <a:t>Destek Eğitimi,</a:t>
            </a:r>
          </a:p>
          <a:p>
            <a:pPr>
              <a:lnSpc>
                <a:spcPct val="120000"/>
              </a:lnSpc>
            </a:pPr>
            <a:r>
              <a:rPr lang="tr-TR" sz="2200" dirty="0" smtClean="0">
                <a:latin typeface="Calibri" panose="020F0502020204030204" pitchFamily="34" charset="0"/>
              </a:rPr>
              <a:t>3) </a:t>
            </a:r>
            <a:r>
              <a:rPr lang="tr-TR" sz="2200" dirty="0">
                <a:latin typeface="Calibri" panose="020F0502020204030204" pitchFamily="34" charset="0"/>
              </a:rPr>
              <a:t>Bireysel Yetenekleri Fark Ettirme (BYF)</a:t>
            </a:r>
          </a:p>
          <a:p>
            <a:pPr>
              <a:lnSpc>
                <a:spcPct val="120000"/>
              </a:lnSpc>
            </a:pPr>
            <a:r>
              <a:rPr lang="tr-TR" sz="2200" dirty="0" smtClean="0">
                <a:latin typeface="Calibri" panose="020F0502020204030204" pitchFamily="34" charset="0"/>
              </a:rPr>
              <a:t>4) </a:t>
            </a:r>
            <a:r>
              <a:rPr lang="tr-TR" sz="2200" dirty="0">
                <a:latin typeface="Calibri" panose="020F0502020204030204" pitchFamily="34" charset="0"/>
              </a:rPr>
              <a:t>Özel Yetenekleri Geliştirme (ÖYGP)</a:t>
            </a:r>
          </a:p>
          <a:p>
            <a:pPr>
              <a:lnSpc>
                <a:spcPct val="120000"/>
              </a:lnSpc>
            </a:pPr>
            <a:r>
              <a:rPr lang="tr-TR" sz="2200" dirty="0" smtClean="0">
                <a:latin typeface="Calibri" panose="020F0502020204030204" pitchFamily="34" charset="0"/>
              </a:rPr>
              <a:t>5) </a:t>
            </a:r>
            <a:r>
              <a:rPr lang="tr-TR" sz="2200" dirty="0">
                <a:latin typeface="Calibri" panose="020F0502020204030204" pitchFamily="34" charset="0"/>
              </a:rPr>
              <a:t>Proje Üretimi  gibi alanlarda eğitim programlarına alınırlar.</a:t>
            </a:r>
          </a:p>
          <a:p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835696" y="1124744"/>
            <a:ext cx="6120680" cy="4680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tr-TR" sz="3200" dirty="0" smtClean="0">
                <a:solidFill>
                  <a:srgbClr val="FF0000"/>
                </a:solidFill>
                <a:latin typeface="Century Schoolbook"/>
              </a:rPr>
              <a:t>PROGRAM BASAMAKLARI</a:t>
            </a:r>
            <a:endParaRPr kumimoji="0" lang="tr-TR" sz="32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444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1649" y="227975"/>
            <a:ext cx="3074212" cy="769479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Resim-Müzik Yetenek Alanı</a:t>
            </a:r>
            <a:endParaRPr lang="tr-TR" b="1" u="sng" dirty="0">
              <a:solidFill>
                <a:srgbClr val="C00000"/>
              </a:solidFill>
            </a:endParaRPr>
          </a:p>
        </p:txBody>
      </p:sp>
      <p:sp>
        <p:nvSpPr>
          <p:cNvPr id="44" name="Başlık 2"/>
          <p:cNvSpPr>
            <a:spLocks noGrp="1"/>
          </p:cNvSpPr>
          <p:nvPr>
            <p:ph type="title"/>
          </p:nvPr>
        </p:nvSpPr>
        <p:spPr>
          <a:xfrm>
            <a:off x="3411917" y="-28687"/>
            <a:ext cx="2232248" cy="793391"/>
          </a:xfrm>
        </p:spPr>
        <p:txBody>
          <a:bodyPr>
            <a:noAutofit/>
          </a:bodyPr>
          <a:lstStyle/>
          <a:p>
            <a:pPr algn="ctr"/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BİLSEM DÖNEMLER PİRAMİDİ</a:t>
            </a:r>
            <a:endParaRPr lang="tr-T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427901" y="5517233"/>
            <a:ext cx="6096427" cy="1340767"/>
            <a:chOff x="1735318" y="4953250"/>
            <a:chExt cx="5909099" cy="10680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Yamuk 4"/>
            <p:cNvSpPr/>
            <p:nvPr/>
          </p:nvSpPr>
          <p:spPr>
            <a:xfrm>
              <a:off x="1735318" y="4953250"/>
              <a:ext cx="5909099" cy="1068037"/>
            </a:xfrm>
            <a:prstGeom prst="trapezoid">
              <a:avLst>
                <a:gd name="adj" fmla="val 5001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0364835"/>
                <a:satOff val="-11970"/>
                <a:lumOff val="-1176"/>
                <a:alphaOff val="0"/>
              </a:schemeClr>
            </a:fillRef>
            <a:effectRef idx="2">
              <a:schemeClr val="accent5">
                <a:hueOff val="10364835"/>
                <a:satOff val="-11970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amuk 4"/>
            <p:cNvSpPr/>
            <p:nvPr/>
          </p:nvSpPr>
          <p:spPr>
            <a:xfrm>
              <a:off x="2769410" y="4953250"/>
              <a:ext cx="3840914" cy="10680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700" kern="1200" dirty="0" smtClean="0">
                  <a:latin typeface="Times New Roman" pitchFamily="18" charset="0"/>
                  <a:cs typeface="Times New Roman" pitchFamily="18" charset="0"/>
                </a:rPr>
                <a:t>UYUM DÖNEMİ</a:t>
              </a:r>
              <a:endParaRPr lang="tr-TR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0" y="5526968"/>
            <a:ext cx="2158415" cy="1321295"/>
            <a:chOff x="7202987" y="4933240"/>
            <a:chExt cx="1984087" cy="10947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Şekil 7"/>
            <p:cNvSpPr/>
            <p:nvPr/>
          </p:nvSpPr>
          <p:spPr>
            <a:xfrm rot="10800000">
              <a:off x="7202987" y="4933240"/>
              <a:ext cx="1984087" cy="1094716"/>
            </a:xfrm>
            <a:prstGeom prst="nonIsoscelesTrapezoid">
              <a:avLst>
                <a:gd name="adj1" fmla="val 50162"/>
                <a:gd name="adj2" fmla="val 0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10364835"/>
                <a:satOff val="-11970"/>
                <a:lumOff val="-11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Şekil 4"/>
            <p:cNvSpPr/>
            <p:nvPr/>
          </p:nvSpPr>
          <p:spPr>
            <a:xfrm rot="21600000">
              <a:off x="7301843" y="4933241"/>
              <a:ext cx="1487594" cy="10947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(20 saat)</a:t>
              </a:r>
              <a:endParaRPr lang="tr-TR" sz="1600" b="1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0" y="2296983"/>
            <a:ext cx="3801900" cy="966916"/>
            <a:chOff x="7202987" y="4933240"/>
            <a:chExt cx="1984087" cy="10947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Şekil 10"/>
            <p:cNvSpPr/>
            <p:nvPr/>
          </p:nvSpPr>
          <p:spPr>
            <a:xfrm rot="10800000">
              <a:off x="7202987" y="4933240"/>
              <a:ext cx="1984087" cy="1094716"/>
            </a:xfrm>
            <a:prstGeom prst="nonIsoscelesTrapezoid">
              <a:avLst>
                <a:gd name="adj1" fmla="val 50162"/>
                <a:gd name="adj2" fmla="val 0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10364835"/>
                <a:satOff val="-11970"/>
                <a:lumOff val="-11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Şekil 4"/>
            <p:cNvSpPr/>
            <p:nvPr/>
          </p:nvSpPr>
          <p:spPr>
            <a:xfrm rot="21600000">
              <a:off x="7301843" y="4933241"/>
              <a:ext cx="1487594" cy="10947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tr-T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tr-T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Yıl Boyunca (Haftalık ders saati aralığı 4-12</a:t>
              </a:r>
              <a:r>
                <a:rPr lang="tr-T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3801900" y="981327"/>
            <a:ext cx="1505201" cy="1380412"/>
            <a:chOff x="3966757" y="68344"/>
            <a:chExt cx="1380746" cy="13804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Yamuk 22"/>
            <p:cNvSpPr/>
            <p:nvPr/>
          </p:nvSpPr>
          <p:spPr>
            <a:xfrm>
              <a:off x="3966757" y="68344"/>
              <a:ext cx="1380746" cy="1380412"/>
            </a:xfrm>
            <a:prstGeom prst="trapezoid">
              <a:avLst>
                <a:gd name="adj" fmla="val 5001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Yamuk 4"/>
            <p:cNvSpPr/>
            <p:nvPr/>
          </p:nvSpPr>
          <p:spPr>
            <a:xfrm>
              <a:off x="3966757" y="68344"/>
              <a:ext cx="1380746" cy="13804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7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700" kern="1200" dirty="0" smtClean="0">
                  <a:latin typeface="Times New Roman" pitchFamily="18" charset="0"/>
                  <a:cs typeface="Times New Roman" pitchFamily="18" charset="0"/>
                </a:rPr>
                <a:t>PROJE ÜRETİMİ             (PD)</a:t>
              </a:r>
              <a:endParaRPr lang="tr-TR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3329487" y="2361739"/>
            <a:ext cx="2397108" cy="923245"/>
            <a:chOff x="3451870" y="1418465"/>
            <a:chExt cx="2398841" cy="10638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Yamuk 20"/>
            <p:cNvSpPr/>
            <p:nvPr/>
          </p:nvSpPr>
          <p:spPr>
            <a:xfrm>
              <a:off x="3451870" y="1418465"/>
              <a:ext cx="2398841" cy="1063873"/>
            </a:xfrm>
            <a:prstGeom prst="trapezoid">
              <a:avLst>
                <a:gd name="adj" fmla="val 5001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591209"/>
                <a:satOff val="-2992"/>
                <a:lumOff val="-294"/>
                <a:alphaOff val="0"/>
              </a:schemeClr>
            </a:fillRef>
            <a:effectRef idx="2">
              <a:schemeClr val="accent5">
                <a:hueOff val="2591209"/>
                <a:satOff val="-2992"/>
                <a:lumOff val="-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Yamuk 6"/>
            <p:cNvSpPr/>
            <p:nvPr/>
          </p:nvSpPr>
          <p:spPr>
            <a:xfrm>
              <a:off x="3871667" y="1418465"/>
              <a:ext cx="1559246" cy="10638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700" kern="1200" dirty="0" smtClean="0">
                  <a:latin typeface="Times New Roman" pitchFamily="18" charset="0"/>
                  <a:cs typeface="Times New Roman" pitchFamily="18" charset="0"/>
                </a:rPr>
                <a:t>ÖZEL YETENEKLERİ GELİŞTİRME (ÖYG)</a:t>
              </a:r>
              <a:endParaRPr lang="tr-TR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2686309" y="3263900"/>
            <a:ext cx="3685193" cy="1253511"/>
            <a:chOff x="2863429" y="2468574"/>
            <a:chExt cx="3685193" cy="12535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Yamuk 18"/>
            <p:cNvSpPr/>
            <p:nvPr/>
          </p:nvSpPr>
          <p:spPr>
            <a:xfrm>
              <a:off x="2863429" y="2468574"/>
              <a:ext cx="3685193" cy="1253511"/>
            </a:xfrm>
            <a:prstGeom prst="trapezoid">
              <a:avLst>
                <a:gd name="adj" fmla="val 5001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182418"/>
                <a:satOff val="-5985"/>
                <a:lumOff val="-588"/>
                <a:alphaOff val="0"/>
              </a:schemeClr>
            </a:fillRef>
            <a:effectRef idx="2">
              <a:schemeClr val="accent5">
                <a:hueOff val="5182418"/>
                <a:satOff val="-5985"/>
                <a:lumOff val="-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Yamuk 8"/>
            <p:cNvSpPr/>
            <p:nvPr/>
          </p:nvSpPr>
          <p:spPr>
            <a:xfrm>
              <a:off x="3508338" y="2468574"/>
              <a:ext cx="2395376" cy="1253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700" kern="1200" dirty="0" smtClean="0">
                  <a:latin typeface="Times New Roman" pitchFamily="18" charset="0"/>
                  <a:cs typeface="Times New Roman" pitchFamily="18" charset="0"/>
                </a:rPr>
                <a:t>BİREYSEL YETENEKLERİ FARKETTİRME (BYF)</a:t>
              </a:r>
              <a:endParaRPr lang="tr-TR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158415" y="4504443"/>
            <a:ext cx="4717841" cy="1012790"/>
            <a:chOff x="2261550" y="3647655"/>
            <a:chExt cx="4865668" cy="12554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Yamuk 16"/>
            <p:cNvSpPr/>
            <p:nvPr/>
          </p:nvSpPr>
          <p:spPr>
            <a:xfrm>
              <a:off x="2261550" y="3647655"/>
              <a:ext cx="4865668" cy="1255453"/>
            </a:xfrm>
            <a:prstGeom prst="trapezoid">
              <a:avLst>
                <a:gd name="adj" fmla="val 5001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773626"/>
                <a:satOff val="-8977"/>
                <a:lumOff val="-882"/>
                <a:alphaOff val="0"/>
              </a:schemeClr>
            </a:fillRef>
            <a:effectRef idx="2">
              <a:schemeClr val="accent5">
                <a:hueOff val="7773626"/>
                <a:satOff val="-8977"/>
                <a:lumOff val="-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Yamuk 10"/>
            <p:cNvSpPr/>
            <p:nvPr/>
          </p:nvSpPr>
          <p:spPr>
            <a:xfrm>
              <a:off x="3113042" y="3647655"/>
              <a:ext cx="3162684" cy="12554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700" kern="1200" dirty="0" smtClean="0">
                  <a:latin typeface="Times New Roman" pitchFamily="18" charset="0"/>
                  <a:cs typeface="Times New Roman" pitchFamily="18" charset="0"/>
                </a:rPr>
                <a:t>DESTEK EĞİTİMİ DÖNEMİ</a:t>
              </a:r>
              <a:endParaRPr lang="tr-TR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9008" y="1016313"/>
            <a:ext cx="4467106" cy="1275486"/>
            <a:chOff x="7202987" y="4933240"/>
            <a:chExt cx="1984087" cy="10947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Şekil 25"/>
            <p:cNvSpPr/>
            <p:nvPr/>
          </p:nvSpPr>
          <p:spPr>
            <a:xfrm rot="10800000">
              <a:off x="7202987" y="4933240"/>
              <a:ext cx="1984087" cy="1094716"/>
            </a:xfrm>
            <a:prstGeom prst="nonIsoscelesTrapezoid">
              <a:avLst>
                <a:gd name="adj1" fmla="val 50162"/>
                <a:gd name="adj2" fmla="val 0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10364835"/>
                <a:satOff val="-11970"/>
                <a:lumOff val="-11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Şekil 4"/>
            <p:cNvSpPr/>
            <p:nvPr/>
          </p:nvSpPr>
          <p:spPr>
            <a:xfrm rot="21600000">
              <a:off x="7301843" y="4933241"/>
              <a:ext cx="1487594" cy="10947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tr-TR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Ortaöğretimden mezun olana kadar (Haftalık ders saati aralığı 2-8)</a:t>
              </a: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4583516" y="1016313"/>
            <a:ext cx="4565924" cy="1345426"/>
            <a:chOff x="4628107" y="143346"/>
            <a:chExt cx="4228875" cy="12304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Şekil 40"/>
            <p:cNvSpPr/>
            <p:nvPr/>
          </p:nvSpPr>
          <p:spPr>
            <a:xfrm rot="10800000">
              <a:off x="4628107" y="143346"/>
              <a:ext cx="4228875" cy="1230402"/>
            </a:xfrm>
            <a:prstGeom prst="nonIsoscelesTrapezoid">
              <a:avLst>
                <a:gd name="adj1" fmla="val 0"/>
                <a:gd name="adj2" fmla="val 50012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Şekil 4"/>
            <p:cNvSpPr/>
            <p:nvPr/>
          </p:nvSpPr>
          <p:spPr>
            <a:xfrm rot="21600000">
              <a:off x="5038832" y="143346"/>
              <a:ext cx="3753526" cy="1230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Ortaöğretimden mezun olana kadar (Haftalık ders saati aralığı 2-8)</a:t>
              </a:r>
              <a:endParaRPr lang="tr-TR" sz="1600" b="1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5273683" y="2361740"/>
            <a:ext cx="3842337" cy="992971"/>
            <a:chOff x="5222060" y="1343457"/>
            <a:chExt cx="3634920" cy="12138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Şekil 38"/>
            <p:cNvSpPr/>
            <p:nvPr/>
          </p:nvSpPr>
          <p:spPr>
            <a:xfrm rot="10800000">
              <a:off x="5222060" y="1343457"/>
              <a:ext cx="3634920" cy="1102877"/>
            </a:xfrm>
            <a:prstGeom prst="nonIsoscelesTrapezoid">
              <a:avLst>
                <a:gd name="adj1" fmla="val 0"/>
                <a:gd name="adj2" fmla="val 50012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2591209"/>
                <a:satOff val="-2992"/>
                <a:lumOff val="-29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Şekil 6"/>
            <p:cNvSpPr/>
            <p:nvPr/>
          </p:nvSpPr>
          <p:spPr>
            <a:xfrm rot="21600000">
              <a:off x="5558852" y="1343458"/>
              <a:ext cx="3237974" cy="1213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Yıl Boyunca (Haftalık ders saati aralığı 4-12)</a:t>
              </a:r>
              <a:endParaRPr lang="tr-TR" sz="1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5726596" y="3250269"/>
            <a:ext cx="3422844" cy="1253511"/>
            <a:chOff x="5795865" y="2452908"/>
            <a:chExt cx="3061117" cy="12535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Şekil 36"/>
            <p:cNvSpPr/>
            <p:nvPr/>
          </p:nvSpPr>
          <p:spPr>
            <a:xfrm rot="10800000">
              <a:off x="5795865" y="2487622"/>
              <a:ext cx="3061117" cy="1218796"/>
            </a:xfrm>
            <a:prstGeom prst="nonIsoscelesTrapezoid">
              <a:avLst>
                <a:gd name="adj1" fmla="val 0"/>
                <a:gd name="adj2" fmla="val 50012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5182418"/>
                <a:satOff val="-5985"/>
                <a:lumOff val="-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Şekil 8"/>
            <p:cNvSpPr/>
            <p:nvPr/>
          </p:nvSpPr>
          <p:spPr>
            <a:xfrm rot="21600000">
              <a:off x="6140129" y="2452908"/>
              <a:ext cx="2646631" cy="1253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 Yıl Boyunca (Haftalık ders saati aralığı 4-12)</a:t>
              </a:r>
              <a:endParaRPr lang="tr-TR" sz="16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6371502" y="4503780"/>
            <a:ext cx="2731031" cy="1023189"/>
            <a:chOff x="6542934" y="3744415"/>
            <a:chExt cx="2267142" cy="12095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Şekil 34"/>
            <p:cNvSpPr/>
            <p:nvPr/>
          </p:nvSpPr>
          <p:spPr>
            <a:xfrm rot="10800000">
              <a:off x="6542934" y="3744415"/>
              <a:ext cx="2267142" cy="1209591"/>
            </a:xfrm>
            <a:prstGeom prst="nonIsoscelesTrapezoid">
              <a:avLst>
                <a:gd name="adj1" fmla="val 0"/>
                <a:gd name="adj2" fmla="val 50012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7773626"/>
                <a:satOff val="-8977"/>
                <a:lumOff val="-88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Şekil 10"/>
            <p:cNvSpPr/>
            <p:nvPr/>
          </p:nvSpPr>
          <p:spPr>
            <a:xfrm rot="21600000">
              <a:off x="6813935" y="3744415"/>
              <a:ext cx="1920300" cy="1209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2.-3.Sınıf (2 yıl haftada 4-12 saat)</a:t>
              </a:r>
              <a:endParaRPr lang="tr-TR" sz="1600" b="1" kern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4.-5.Sınıf (En az 1 yıl haftada 4-12 saat)</a:t>
              </a:r>
              <a:endParaRPr lang="tr-TR" sz="1600" b="1" kern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6835390" y="5517233"/>
            <a:ext cx="2314049" cy="1308085"/>
            <a:chOff x="7091109" y="4933241"/>
            <a:chExt cx="1765873" cy="10947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Şekil 32"/>
            <p:cNvSpPr/>
            <p:nvPr/>
          </p:nvSpPr>
          <p:spPr>
            <a:xfrm rot="10800000">
              <a:off x="7091109" y="4933241"/>
              <a:ext cx="1765873" cy="1094716"/>
            </a:xfrm>
            <a:prstGeom prst="nonIsoscelesTrapezoid">
              <a:avLst>
                <a:gd name="adj1" fmla="val 0"/>
                <a:gd name="adj2" fmla="val 50012"/>
              </a:avLst>
            </a:prstGeom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10364835"/>
                <a:satOff val="-11970"/>
                <a:lumOff val="-11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Şekil 12"/>
            <p:cNvSpPr/>
            <p:nvPr/>
          </p:nvSpPr>
          <p:spPr>
            <a:xfrm rot="21600000">
              <a:off x="7301843" y="4933241"/>
              <a:ext cx="1487594" cy="10947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(20 saat)</a:t>
              </a:r>
              <a:endParaRPr lang="tr-TR" sz="1600" b="1" kern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İçerik Yer Tutucusu 1"/>
          <p:cNvSpPr txBox="1">
            <a:spLocks/>
          </p:cNvSpPr>
          <p:nvPr/>
        </p:nvSpPr>
        <p:spPr>
          <a:xfrm>
            <a:off x="5629693" y="211848"/>
            <a:ext cx="3074212" cy="76947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fontAlgn="auto">
              <a:buFont typeface="Wingdings 3"/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Genel Zihinsel Alan</a:t>
            </a:r>
            <a:endParaRPr lang="tr-TR" b="1" u="sng" dirty="0">
              <a:solidFill>
                <a:srgbClr val="C00000"/>
              </a:solidFill>
            </a:endParaRPr>
          </a:p>
        </p:txBody>
      </p:sp>
      <p:sp>
        <p:nvSpPr>
          <p:cNvPr id="47" name="Aşağı Ok 46"/>
          <p:cNvSpPr/>
          <p:nvPr/>
        </p:nvSpPr>
        <p:spPr>
          <a:xfrm>
            <a:off x="4462230" y="665807"/>
            <a:ext cx="167895" cy="216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2" tooltip="Dünya Sağlık Örgütü"/>
              </a:rPr>
              <a:t>Dünya Sağlık Örgütü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'nün (WHO) önerdiği zekâ sınıflandırması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33281"/>
              </p:ext>
            </p:extLst>
          </p:nvPr>
        </p:nvGraphicFramePr>
        <p:xfrm>
          <a:off x="683568" y="1700808"/>
          <a:ext cx="7643866" cy="4365108"/>
        </p:xfrm>
        <a:graphic>
          <a:graphicData uri="http://schemas.openxmlformats.org/drawingml/2006/table">
            <a:tbl>
              <a:tblPr/>
              <a:tblGrid>
                <a:gridCol w="168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Uluslararası zekâ sınıflandırması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ZK</a:t>
                      </a:r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(IQ)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Zekâ sınıfı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0-20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Derin zekâ geriliği / zihinsel engel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Ağır derecede zekâ geriliği / zihinsel engel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36-50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Orta derecede zekâ geriliği / zihinsel engel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51-70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Hafif derecede zekâ geriliği / zihinsel engel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71-79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Sınırda zekâ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80-89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Donuk zekâ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90-109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Normal ya da ortalama zekâ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110-129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Parlak zekâ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130-159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Üstün zekâ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</a:t>
                      </a:r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ve üstü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Çok üstün zekâ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/Dahi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467544" y="1903512"/>
            <a:ext cx="6048672" cy="375773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tr-T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sz="1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</a:t>
            </a:r>
            <a:r>
              <a:rPr lang="tr-TR" altLang="tr-TR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YETENEKLİ BİREY</a:t>
            </a:r>
            <a:r>
              <a:rPr lang="tr-TR" sz="1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Zekâ, yaratıcılık, sanat, spor, liderlik kapasitesi veya özel akademik alanlarda akranlarına göre yüksek düzeyde performans gösteren bireydir (Özel Eğitim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Yön.-Madde 4-ğğ)</a:t>
            </a:r>
          </a:p>
          <a:p>
            <a:pPr marL="0" indent="0">
              <a:lnSpc>
                <a:spcPct val="170000"/>
              </a:lnSpc>
              <a:buNone/>
              <a:defRPr/>
            </a:pPr>
            <a:endParaRPr lang="tr-T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 EĞİTİME İHTİYACI OLAN BİREY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alt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Çeşitli </a:t>
            </a:r>
            <a:r>
              <a:rPr lang="tr-TR" alt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nedenlerle bireysel ve gelişim özellikleri ile eğitim yeterlilikleri açısından akranlarından beklenilen düzeyden anlamlı farklılık gösteren bireydir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(Özel Eğitim </a:t>
            </a:r>
            <a:r>
              <a:rPr lang="tr-T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Yön.-Madde 4-z)</a:t>
            </a:r>
            <a:endParaRPr lang="tr-TR" alt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448272" cy="3381375"/>
          </a:xfrm>
          <a:prstGeom prst="rect">
            <a:avLst/>
          </a:prstGeom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467544" y="620688"/>
            <a:ext cx="5616624" cy="99479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smtClean="0">
                <a:solidFill>
                  <a:srgbClr val="575F6D"/>
                </a:solidFill>
                <a:latin typeface="Century Schoolbook"/>
              </a:rPr>
              <a:t>ÖZEL YETENEKLİ BİREYLERİN ÖZELLİKLERİ</a:t>
            </a:r>
            <a:endParaRPr kumimoji="0" lang="tr-TR" sz="3000" b="0" i="0" u="none" strike="noStrike" kern="1200" cap="small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25" y="5949280"/>
            <a:ext cx="4981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2534</TotalTime>
  <Words>877</Words>
  <Application>Microsoft Office PowerPoint</Application>
  <PresentationFormat>Ekran Gösterisi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6" baseType="lpstr">
      <vt:lpstr>Arial</vt:lpstr>
      <vt:lpstr>Calibri</vt:lpstr>
      <vt:lpstr>Century Schoolbook</vt:lpstr>
      <vt:lpstr>Comic Sans MS</vt:lpstr>
      <vt:lpstr>Decorated035 BT</vt:lpstr>
      <vt:lpstr>Goudy Old Style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Kalabalık</vt:lpstr>
      <vt:lpstr>HOŞGELDİNİZ</vt:lpstr>
      <vt:lpstr> </vt:lpstr>
      <vt:lpstr>PowerPoint Sunusu</vt:lpstr>
      <vt:lpstr>BİLSEM NE DEĞİLDİR?</vt:lpstr>
      <vt:lpstr> </vt:lpstr>
      <vt:lpstr>PowerPoint Sunusu</vt:lpstr>
      <vt:lpstr>BİLSEM DÖNEMLER PİRAMİDİ</vt:lpstr>
      <vt:lpstr>Dünya Sağlık Örgütü'nün (WHO) önerdiği zekâ sınıflandırması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Müzik Alanındaki Yetenek Özellikleri: </vt:lpstr>
      <vt:lpstr>Resim Alanındaki Yetenek Özellikleri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Sistem3</dc:creator>
  <cp:lastModifiedBy>Hoca</cp:lastModifiedBy>
  <cp:revision>149</cp:revision>
  <dcterms:created xsi:type="dcterms:W3CDTF">2015-03-13T07:30:03Z</dcterms:created>
  <dcterms:modified xsi:type="dcterms:W3CDTF">2022-12-14T06:53:13Z</dcterms:modified>
</cp:coreProperties>
</file>